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31"/>
  </p:notesMasterIdLst>
  <p:handoutMasterIdLst>
    <p:handoutMasterId r:id="rId32"/>
  </p:handoutMasterIdLst>
  <p:sldIdLst>
    <p:sldId id="471" r:id="rId4"/>
    <p:sldId id="472" r:id="rId5"/>
    <p:sldId id="511" r:id="rId6"/>
    <p:sldId id="501" r:id="rId7"/>
    <p:sldId id="502" r:id="rId8"/>
    <p:sldId id="503" r:id="rId9"/>
    <p:sldId id="509" r:id="rId10"/>
    <p:sldId id="510" r:id="rId11"/>
    <p:sldId id="504" r:id="rId12"/>
    <p:sldId id="505" r:id="rId13"/>
    <p:sldId id="507" r:id="rId14"/>
    <p:sldId id="508" r:id="rId15"/>
    <p:sldId id="484" r:id="rId16"/>
    <p:sldId id="485" r:id="rId17"/>
    <p:sldId id="486" r:id="rId18"/>
    <p:sldId id="487" r:id="rId19"/>
    <p:sldId id="488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9025E"/>
    <a:srgbClr val="F9F9F9"/>
    <a:srgbClr val="FFFFFD"/>
    <a:srgbClr val="FAFAFA"/>
    <a:srgbClr val="F8F8F8"/>
    <a:srgbClr val="B1937F"/>
    <a:srgbClr val="DEDEDE"/>
    <a:srgbClr val="B8243D"/>
    <a:srgbClr val="FFAA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2" autoAdjust="0"/>
    <p:restoredTop sz="94660"/>
  </p:normalViewPr>
  <p:slideViewPr>
    <p:cSldViewPr>
      <p:cViewPr varScale="1">
        <p:scale>
          <a:sx n="88" d="100"/>
          <a:sy n="88" d="100"/>
        </p:scale>
        <p:origin x="-12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pPr/>
              <a:t>2021/5/31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pPr/>
              <a:t>2021/5/31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=""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4000" y="2241650"/>
            <a:ext cx="10440000" cy="4206031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</a:rPr>
              <a:t>Artificial Intelligence </a:t>
            </a:r>
            <a:r>
              <a:rPr lang="en-US" altLang="ko-KR" b="1" dirty="0" smtClean="0">
                <a:latin typeface="Times New Roman" panose="02020603050405020304" pitchFamily="18" charset="0"/>
              </a:rPr>
              <a:t/>
            </a:r>
            <a:br>
              <a:rPr lang="en-US" altLang="ko-KR" b="1" dirty="0" smtClean="0">
                <a:latin typeface="Times New Roman" panose="02020603050405020304" pitchFamily="18" charset="0"/>
              </a:rPr>
            </a:br>
            <a:r>
              <a:rPr lang="en-US" altLang="ko-KR" b="1" dirty="0" smtClean="0">
                <a:latin typeface="Times New Roman" panose="02020603050405020304" pitchFamily="18" charset="0"/>
              </a:rPr>
              <a:t>Chapter </a:t>
            </a:r>
            <a:r>
              <a:rPr lang="en-US" altLang="ko-KR" b="1" dirty="0">
                <a:latin typeface="Times New Roman" panose="02020603050405020304" pitchFamily="18" charset="0"/>
              </a:rPr>
              <a:t>17.</a:t>
            </a:r>
            <a:br>
              <a:rPr lang="en-US" altLang="ko-KR" b="1" dirty="0">
                <a:latin typeface="Times New Roman" panose="02020603050405020304" pitchFamily="18" charset="0"/>
              </a:rPr>
            </a:br>
            <a:r>
              <a:rPr lang="en-US" altLang="ko-KR" b="1" dirty="0">
                <a:latin typeface="Times New Roman" panose="02020603050405020304" pitchFamily="18" charset="0"/>
              </a:rPr>
              <a:t>Knowledge-Based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Systems</a:t>
            </a:r>
            <a:r>
              <a:rPr lang="en-US" altLang="ko-KR" b="1" dirty="0">
                <a:latin typeface="Times New Roman" panose="02020603050405020304" pitchFamily="18" charset="0"/>
              </a:rPr>
              <a:t/>
            </a:r>
            <a:br>
              <a:rPr lang="en-US" altLang="ko-KR" b="1" dirty="0">
                <a:latin typeface="Times New Roman" panose="02020603050405020304" pitchFamily="18" charset="0"/>
              </a:rPr>
            </a:br>
            <a:endParaRPr lang="en-US" altLang="ko-KR" dirty="0"/>
          </a:p>
        </p:txBody>
      </p:sp>
      <p:pic>
        <p:nvPicPr>
          <p:cNvPr id="23" name="Picture 4">
            <a:extLst>
              <a:ext uri="{FF2B5EF4-FFF2-40B4-BE49-F238E27FC236}">
                <a16:creationId xmlns=""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5">
            <a:extLst>
              <a:ext uri="{FF2B5EF4-FFF2-40B4-BE49-F238E27FC236}">
                <a16:creationId xmlns="" xmlns:a16="http://schemas.microsoft.com/office/drawing/2014/main" id="{5DC095C0-0E91-4428-82AD-A4B988493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125" y="-16264"/>
            <a:ext cx="2590800" cy="5334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Chapter 17 </a:t>
            </a:r>
            <a:r>
              <a:rPr lang="zh-CN" altLang="en-US" sz="2000" b="1" dirty="0">
                <a:solidFill>
                  <a:schemeClr val="hlink"/>
                </a:solidFill>
                <a:ea typeface="宋体" panose="02010600030101010101" pitchFamily="2" charset="-122"/>
              </a:rPr>
              <a:t>第2讲</a:t>
            </a:r>
          </a:p>
        </p:txBody>
      </p:sp>
    </p:spTree>
    <p:extLst>
      <p:ext uri="{BB962C8B-B14F-4D97-AF65-F5344CB8AC3E}">
        <p14:creationId xmlns=""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00" y="1341000"/>
            <a:ext cx="10873800" cy="483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n!=n*(n-1)*(n-2)*…*3*2*1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3000" dirty="0"/>
          </a:p>
        </p:txBody>
      </p:sp>
      <p:pic>
        <p:nvPicPr>
          <p:cNvPr id="57348" name="Picture 4" descr="图2-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918" y="2565400"/>
            <a:ext cx="10801349" cy="36576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4.2 Examples of Turbo Prolog—Example 3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图2-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84" y="2349000"/>
            <a:ext cx="11986683" cy="1838325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4.2 Examples of Turbo Prolog—Example 4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图2-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84" y="1773238"/>
            <a:ext cx="11760200" cy="423068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4.2 Examples of Turbo Prolog—Example 4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62643D-362F-43D3-A278-C8B5B20D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765000"/>
            <a:ext cx="8928000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5. Rule-Based </a:t>
            </a:r>
            <a:r>
              <a:rPr lang="en-US" altLang="ko-KR" b="1" dirty="0">
                <a:solidFill>
                  <a:srgbClr val="FF0000"/>
                </a:solidFill>
              </a:rPr>
              <a:t>Expert </a:t>
            </a:r>
            <a:r>
              <a:rPr lang="en-US" altLang="ko-KR" b="1" dirty="0" smtClean="0">
                <a:solidFill>
                  <a:srgbClr val="FF0000"/>
                </a:solidFill>
              </a:rPr>
              <a:t>Systems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924D321-1980-4041-9A13-7AD9A3BA91C5}"/>
              </a:ext>
            </a:extLst>
          </p:cNvPr>
          <p:cNvSpPr/>
          <p:nvPr/>
        </p:nvSpPr>
        <p:spPr>
          <a:xfrm>
            <a:off x="1848000" y="1919968"/>
            <a:ext cx="780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1、What is an  expert system (ES)?</a:t>
            </a:r>
            <a:b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/>
            </a:r>
            <a:b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GB" altLang="zh-CN" sz="3600" b="1" dirty="0">
                <a:latin typeface="Times New Roman" panose="02020603050405020304" pitchFamily="18" charset="0"/>
              </a:rPr>
              <a:t>Expert System: </a:t>
            </a:r>
            <a:r>
              <a:rPr lang="en-GB" altLang="zh-CN" sz="3600" dirty="0">
                <a:latin typeface="Times New Roman" panose="02020603050405020304" pitchFamily="18" charset="0"/>
              </a:rPr>
              <a:t>Knowledge intensive computer program that captures the expertise of a human in limited domains of knowledge.</a:t>
            </a:r>
            <a:r>
              <a:rPr lang="en-GB" altLang="zh-CN" sz="3600" dirty="0">
                <a:latin typeface="Arial" panose="020B0604020202020204" pitchFamily="34" charset="0"/>
              </a:rPr>
              <a:t/>
            </a:r>
            <a:br>
              <a:rPr lang="en-GB" altLang="zh-CN" sz="3600" dirty="0">
                <a:latin typeface="Arial" panose="020B0604020202020204" pitchFamily="34" charset="0"/>
              </a:rPr>
            </a:br>
            <a:endParaRPr lang="zh-CN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52034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28835D71-3BC6-48C1-80F9-7E40500B3900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990600"/>
            <a:ext cx="103680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cs typeface="Tahoma" panose="020B0604030504040204" pitchFamily="34" charset="0"/>
              </a:rPr>
              <a:t>Expert systems provide expert quality advice, diagnoses and recommendations on real world problems.</a:t>
            </a:r>
            <a:r>
              <a:rPr lang="en-GB" altLang="zh-CN" sz="4000" dirty="0"/>
              <a:t> </a:t>
            </a:r>
          </a:p>
          <a:p>
            <a:r>
              <a:rPr lang="en-US" altLang="zh-CN" sz="4000" dirty="0">
                <a:ea typeface="宋体" panose="02010600030101010101" pitchFamily="2" charset="-122"/>
              </a:rPr>
              <a:t>ES performs a task in limited domains that require human expertise.</a:t>
            </a:r>
          </a:p>
          <a:p>
            <a:r>
              <a:rPr lang="en-US" altLang="zh-CN" sz="4000" dirty="0" err="1">
                <a:ea typeface="宋体" panose="02010600030101010101" pitchFamily="2" charset="-122"/>
              </a:rPr>
              <a:t>e.g.medical</a:t>
            </a:r>
            <a:r>
              <a:rPr lang="en-US" altLang="zh-CN" sz="4000" dirty="0">
                <a:ea typeface="宋体" panose="02010600030101010101" pitchFamily="2" charset="-122"/>
              </a:rPr>
              <a:t> diagnosis;  fault diagnosis;  status monitoring; data interpretation; mineral exploration; credit checking; tutoring; computer configuration.</a:t>
            </a:r>
            <a:br>
              <a:rPr lang="en-US" altLang="zh-CN" sz="4000" dirty="0">
                <a:ea typeface="宋体" panose="02010600030101010101" pitchFamily="2" charset="-122"/>
              </a:rPr>
            </a:br>
            <a:endParaRPr lang="zh-CN" altLang="en-US" sz="4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85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75B204E-DCE4-4731-96A6-3B58DE8486BF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405000"/>
            <a:ext cx="87630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ea typeface="宋体" panose="02010600030101010101" pitchFamily="2" charset="-122"/>
              </a:rPr>
              <a:t>Examples:</a:t>
            </a:r>
          </a:p>
          <a:p>
            <a:pPr marL="0" indent="0">
              <a:buNone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r>
              <a:rPr lang="en-US" altLang="zh-CN" sz="3600" dirty="0">
                <a:cs typeface="Times New Roman" panose="02020603050405020304" pitchFamily="18" charset="0"/>
              </a:rPr>
              <a:t>Medical diagnosis - program takes place of a doctor; given a set of symptoms the system suggests a diagnosis and treatment</a:t>
            </a:r>
            <a:r>
              <a:rPr lang="en-GB" altLang="zh-CN" sz="3600" dirty="0"/>
              <a:t> </a:t>
            </a:r>
          </a:p>
          <a:p>
            <a:pPr lvl="1"/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r>
              <a:rPr lang="en-US" altLang="zh-CN" sz="3600" dirty="0">
                <a:cs typeface="Times New Roman" panose="02020603050405020304" pitchFamily="18" charset="0"/>
              </a:rPr>
              <a:t>Car fault diagnosis - given car's symptoms, suggest what is wrong with it.</a:t>
            </a:r>
            <a:endParaRPr lang="zh-CN" alt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0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AAFADDB-9C6C-45CF-9779-D03E380189BE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1053000"/>
            <a:ext cx="10277199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ea typeface="宋体" panose="02010600030101010101" pitchFamily="2" charset="-122"/>
              </a:rPr>
              <a:t>Domain knowledge is acquired by interviewing human experts.</a:t>
            </a:r>
          </a:p>
          <a:p>
            <a:r>
              <a:rPr lang="en-US" altLang="zh-CN" sz="3600" dirty="0">
                <a:ea typeface="宋体" panose="02010600030101010101" pitchFamily="2" charset="-122"/>
              </a:rPr>
              <a:t> ES solves problems by application of domain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dirty="0">
                <a:ea typeface="宋体" panose="02010600030101010101" pitchFamily="2" charset="-122"/>
              </a:rPr>
              <a:t>   specific knowledge rather than weak methods.</a:t>
            </a:r>
          </a:p>
          <a:p>
            <a:r>
              <a:rPr lang="en-US" altLang="zh-CN" sz="3600" dirty="0">
                <a:ea typeface="宋体" panose="02010600030101010101" pitchFamily="2" charset="-122"/>
              </a:rPr>
              <a:t>ES can explain a problem solution in human-understandable terms</a:t>
            </a:r>
            <a:br>
              <a:rPr lang="en-US" altLang="zh-CN" sz="3600" dirty="0">
                <a:ea typeface="宋体" panose="02010600030101010101" pitchFamily="2" charset="-122"/>
              </a:rPr>
            </a:br>
            <a:endParaRPr lang="en-US" altLang="zh-CN" sz="3600" dirty="0">
              <a:ea typeface="宋体" panose="02010600030101010101" pitchFamily="2" charset="-122"/>
            </a:endParaRPr>
          </a:p>
          <a:p>
            <a:r>
              <a:rPr lang="en-US" altLang="zh-CN" sz="3600" dirty="0">
                <a:ea typeface="宋体" panose="02010600030101010101" pitchFamily="2" charset="-122"/>
              </a:rPr>
              <a:t>ES cannot operate in situations that call for common sense</a:t>
            </a:r>
            <a:endParaRPr lang="zh-CN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1423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8110599" cy="596348"/>
          </a:xfrm>
        </p:spPr>
        <p:txBody>
          <a:bodyPr>
            <a:normAutofit fontScale="90000"/>
          </a:bodyPr>
          <a:lstStyle/>
          <a:p>
            <a:r>
              <a:rPr lang="en-GB" altLang="zh-CN" dirty="0"/>
              <a:t>2、what is Rule-based expert system?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72EB7B8E-FA9F-40DD-B520-713A5F61F8D0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773000"/>
            <a:ext cx="87630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600" b="1" dirty="0"/>
              <a:t>Rule-based expert system: </a:t>
            </a:r>
            <a:r>
              <a:rPr lang="en-GB" altLang="zh-CN" sz="3600" b="1" i="1" dirty="0"/>
              <a:t>An AI program</a:t>
            </a:r>
            <a:r>
              <a:rPr lang="en-GB" altLang="zh-CN" sz="3600" dirty="0"/>
              <a:t> that has a large number of interconnected and nested </a:t>
            </a:r>
            <a:r>
              <a:rPr lang="en-GB" altLang="zh-CN" sz="3600" b="1" i="1" dirty="0"/>
              <a:t>IF-THEN statements, or rules</a:t>
            </a:r>
            <a:r>
              <a:rPr lang="en-GB" altLang="zh-CN" sz="3600" dirty="0"/>
              <a:t>, that are the basis for the knowledge in the system.</a:t>
            </a:r>
            <a:endParaRPr lang="zh-CN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25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、Structure </a:t>
            </a:r>
            <a:r>
              <a:rPr lang="en-US" altLang="zh-CN" dirty="0"/>
              <a:t>of Expert System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DF6309BA-31E6-404B-95E3-725796C7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00" y="1125000"/>
            <a:ext cx="7632000" cy="5562600"/>
          </a:xfrm>
          <a:prstGeom prst="rect">
            <a:avLst/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3F538B27-AACC-4F8E-84DD-F8F8C93F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00" y="2572800"/>
            <a:ext cx="6248400" cy="4572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Human-computer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CA716BC-5402-4CAB-9A21-58CD8F4B0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00" y="37158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Knowledge </a:t>
            </a: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acquisition </a:t>
            </a: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subsystem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FB0651A-84E2-4D89-A7F1-B371A1A3D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00" y="53922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</a:rPr>
              <a:t>Inference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</a:rPr>
              <a:t> engine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FEB0E62-C397-4EC7-B9C7-CFF4A633C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00" y="37158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Explanation</a:t>
            </a: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subsystem</a:t>
            </a:r>
            <a:endParaRPr lang="zh-CN" altLang="en-US" sz="2300">
              <a:latin typeface="Times New Roman" panose="02020603050405020304" pitchFamily="18" charset="0"/>
            </a:endParaRPr>
          </a:p>
        </p:txBody>
      </p:sp>
      <p:sp>
        <p:nvSpPr>
          <p:cNvPr id="11" name="AutoShape 10">
            <a:extLst>
              <a:ext uri="{FF2B5EF4-FFF2-40B4-BE49-F238E27FC236}">
                <a16:creationId xmlns="" xmlns:a16="http://schemas.microsoft.com/office/drawing/2014/main" id="{C5091FEF-A137-493E-B357-9B2CD4B83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00" y="5316000"/>
            <a:ext cx="2133600" cy="13716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Knowledge</a:t>
            </a:r>
          </a:p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 base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="" xmlns:a16="http://schemas.microsoft.com/office/drawing/2014/main" id="{B24AC3BE-F644-4A54-9AE0-253F3386E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00" y="47064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25">
            <a:extLst>
              <a:ext uri="{FF2B5EF4-FFF2-40B4-BE49-F238E27FC236}">
                <a16:creationId xmlns="" xmlns:a16="http://schemas.microsoft.com/office/drawing/2014/main" id="{9EC77A6C-9B62-4D97-BCA9-B4BA753B0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00" y="47064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26">
            <a:extLst>
              <a:ext uri="{FF2B5EF4-FFF2-40B4-BE49-F238E27FC236}">
                <a16:creationId xmlns="" xmlns:a16="http://schemas.microsoft.com/office/drawing/2014/main" id="{C7D2B2A3-5E0D-43D2-A8C2-0968BDA0B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00" y="3030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27">
            <a:extLst>
              <a:ext uri="{FF2B5EF4-FFF2-40B4-BE49-F238E27FC236}">
                <a16:creationId xmlns="" xmlns:a16="http://schemas.microsoft.com/office/drawing/2014/main" id="{A935CFEF-0382-4337-B6DA-C5ABF278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00" y="3030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28">
            <a:extLst>
              <a:ext uri="{FF2B5EF4-FFF2-40B4-BE49-F238E27FC236}">
                <a16:creationId xmlns="" xmlns:a16="http://schemas.microsoft.com/office/drawing/2014/main" id="{080ED74A-6E96-4DCA-9AF8-2BB30AC27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5925600"/>
            <a:ext cx="990600" cy="228600"/>
          </a:xfrm>
          <a:prstGeom prst="leftRightArrow">
            <a:avLst>
              <a:gd name="adj1" fmla="val 50000"/>
              <a:gd name="adj2" fmla="val 86667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29">
            <a:extLst>
              <a:ext uri="{FF2B5EF4-FFF2-40B4-BE49-F238E27FC236}">
                <a16:creationId xmlns="" xmlns:a16="http://schemas.microsoft.com/office/drawing/2014/main" id="{00A45018-B914-475F-ADA7-EFB8D3E0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4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30">
            <a:extLst>
              <a:ext uri="{FF2B5EF4-FFF2-40B4-BE49-F238E27FC236}">
                <a16:creationId xmlns="" xmlns:a16="http://schemas.microsoft.com/office/drawing/2014/main" id="{2F195B67-F640-437A-A4D4-22233B25E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31">
            <a:extLst>
              <a:ext uri="{FF2B5EF4-FFF2-40B4-BE49-F238E27FC236}">
                <a16:creationId xmlns="" xmlns:a16="http://schemas.microsoft.com/office/drawing/2014/main" id="{04345285-6BF7-4E57-B3F6-FCD940833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0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33">
            <a:extLst>
              <a:ext uri="{FF2B5EF4-FFF2-40B4-BE49-F238E27FC236}">
                <a16:creationId xmlns="" xmlns:a16="http://schemas.microsoft.com/office/drawing/2014/main" id="{6D3A16E3-45FB-409F-85A8-74EC19E1A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00" y="1318675"/>
            <a:ext cx="7604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User</a:t>
            </a:r>
          </a:p>
        </p:txBody>
      </p:sp>
      <p:sp>
        <p:nvSpPr>
          <p:cNvPr id="21" name="Text Box 34">
            <a:extLst>
              <a:ext uri="{FF2B5EF4-FFF2-40B4-BE49-F238E27FC236}">
                <a16:creationId xmlns="" xmlns:a16="http://schemas.microsoft.com/office/drawing/2014/main" id="{52744ED3-881A-410E-AB71-74365846B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00" y="1353600"/>
            <a:ext cx="11985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Expert/s</a:t>
            </a:r>
          </a:p>
        </p:txBody>
      </p:sp>
      <p:sp>
        <p:nvSpPr>
          <p:cNvPr id="22" name="Text Box 37">
            <a:extLst>
              <a:ext uri="{FF2B5EF4-FFF2-40B4-BE49-F238E27FC236}">
                <a16:creationId xmlns="" xmlns:a16="http://schemas.microsoft.com/office/drawing/2014/main" id="{B47E0AFA-5376-4485-8A7A-D3832E2C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638" y="1353600"/>
            <a:ext cx="279876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Knowledge engineer</a:t>
            </a:r>
          </a:p>
        </p:txBody>
      </p:sp>
      <p:sp>
        <p:nvSpPr>
          <p:cNvPr id="23" name="AutoShape 40">
            <a:extLst>
              <a:ext uri="{FF2B5EF4-FFF2-40B4-BE49-F238E27FC236}">
                <a16:creationId xmlns="" xmlns:a16="http://schemas.microsoft.com/office/drawing/2014/main" id="{D62DFB81-3355-4320-B47F-A5D4A294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00" y="1506000"/>
            <a:ext cx="838200" cy="152400"/>
          </a:xfrm>
          <a:prstGeom prst="leftRightArrow">
            <a:avLst>
              <a:gd name="adj1" fmla="val 50000"/>
              <a:gd name="adj2" fmla="val 110000"/>
            </a:avLst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0380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B8AB13E-16BF-458D-B65A-AE8D2549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9B55544-33BE-4A61-8340-66913662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19A2ED3-5F3B-4725-9E75-C505C885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="" xmlns:a16="http://schemas.microsoft.com/office/drawing/2014/main" id="{3081C221-81EE-4C85-9B93-6A89B3EF55CB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810535"/>
            <a:ext cx="97554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200" b="1" dirty="0"/>
              <a:t>Knowledge base: </a:t>
            </a:r>
            <a:r>
              <a:rPr lang="en-GB" altLang="zh-CN" sz="3200" dirty="0"/>
              <a:t>Model of human knowledge that is used by expert systems.</a:t>
            </a:r>
          </a:p>
          <a:p>
            <a:r>
              <a:rPr lang="en-GB" altLang="zh-CN" sz="3200" b="1" dirty="0"/>
              <a:t>Rule base: </a:t>
            </a:r>
            <a:r>
              <a:rPr lang="en-GB" altLang="zh-CN" sz="3200" dirty="0"/>
              <a:t>The collection of knowledge in an AI system that is represented in the form of IF-THEN rules.</a:t>
            </a:r>
          </a:p>
          <a:p>
            <a:r>
              <a:rPr lang="en-GB" altLang="zh-CN" sz="3200" b="1" dirty="0"/>
              <a:t>Inference engine: </a:t>
            </a:r>
            <a:r>
              <a:rPr lang="en-GB" altLang="zh-CN" sz="3200" dirty="0"/>
              <a:t>The strategy used to search through the rule base in an expert system; can be </a:t>
            </a:r>
            <a:r>
              <a:rPr lang="en-GB" altLang="zh-CN" sz="3200" b="1" i="1" dirty="0"/>
              <a:t>forward or backward chaining</a:t>
            </a:r>
            <a:r>
              <a:rPr lang="en-GB" altLang="zh-CN" sz="3200" dirty="0"/>
              <a:t>.</a:t>
            </a:r>
          </a:p>
          <a:p>
            <a:r>
              <a:rPr lang="en-GB" altLang="zh-CN" sz="3200" b="1" dirty="0"/>
              <a:t>Knowledge Engineer: </a:t>
            </a:r>
            <a:r>
              <a:rPr lang="en-GB" altLang="zh-CN" sz="3200" dirty="0"/>
              <a:t>A specialist who elicits information and expertise from other professionals and translates these knowledge into a set of rules or frames for an expert system.</a:t>
            </a:r>
            <a:endParaRPr lang="zh-CN" alt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87875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92000" y="20808"/>
            <a:ext cx="1077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4944000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04000" y="2205000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4944000" y="477000"/>
            <a:ext cx="9288000" cy="5496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/>
              <a:t>Confronting the Real </a:t>
            </a:r>
            <a:r>
              <a:rPr lang="en-US" altLang="ko-KR" sz="4000" b="1" dirty="0" smtClean="0"/>
              <a:t>World</a:t>
            </a:r>
            <a:endParaRPr lang="en-US" altLang="ko-KR" sz="4000" b="1" dirty="0"/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/>
              <a:t>Reasoning Using Horn </a:t>
            </a:r>
            <a:r>
              <a:rPr lang="en-US" altLang="ko-KR" sz="4000" b="1" dirty="0" smtClean="0"/>
              <a:t>Clauses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/>
              <a:t>Maintenance </a:t>
            </a:r>
            <a:r>
              <a:rPr lang="en-US" altLang="ko-KR" sz="4000" b="1" dirty="0"/>
              <a:t>in Dynamic Knowledge </a:t>
            </a:r>
            <a:r>
              <a:rPr lang="en-US" altLang="ko-KR" sz="4000" b="1" dirty="0" smtClean="0"/>
              <a:t>Bases</a:t>
            </a:r>
            <a:endParaRPr lang="en-US" altLang="ko-KR" sz="4000" b="1" dirty="0"/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Prolog Language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Rule-Based </a:t>
            </a:r>
            <a:r>
              <a:rPr lang="en-US" altLang="ko-KR" sz="4000" b="1" dirty="0">
                <a:solidFill>
                  <a:srgbClr val="002060"/>
                </a:solidFill>
              </a:rPr>
              <a:t>Expert Systems </a:t>
            </a:r>
            <a:endParaRPr lang="en-US" altLang="ko-KR" sz="4000" b="1" dirty="0" smtClean="0">
              <a:solidFill>
                <a:srgbClr val="00206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Rule Learning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Additional </a:t>
            </a:r>
            <a:r>
              <a:rPr lang="en-US" altLang="ko-KR" sz="4000" b="1" dirty="0">
                <a:solidFill>
                  <a:srgbClr val="002060"/>
                </a:solidFill>
              </a:rPr>
              <a:t>Readings and </a:t>
            </a:r>
            <a:r>
              <a:rPr lang="en-US" altLang="ko-KR" sz="4000" b="1" dirty="0" smtClean="0">
                <a:solidFill>
                  <a:srgbClr val="002060"/>
                </a:solidFill>
              </a:rPr>
              <a:t>Discussion</a:t>
            </a:r>
            <a:endParaRPr lang="en-US" altLang="ko-KR" sz="4000" b="1" dirty="0">
              <a:solidFill>
                <a:srgbClr val="002060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="" xmlns:p14="http://schemas.microsoft.com/office/powerpoint/2010/main" val="401849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DA7D0D-9860-41A1-8F59-08AAC11CF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E.G 1:Expert system for Headache （</a:t>
            </a:r>
            <a:r>
              <a:rPr lang="zh-CN" altLang="en-US" dirty="0"/>
              <a:t>感冒专家系统）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CA2E113-9754-4532-BB97-A52D60D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52768B2-6186-4346-B1B2-58C4BBA1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EDF99B1-6230-4E35-8501-81E576E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20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="" xmlns:a16="http://schemas.microsoft.com/office/drawing/2014/main" id="{3E11EB36-8D2F-47D3-BDB5-A798B46DD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05344203"/>
              </p:ext>
            </p:extLst>
          </p:nvPr>
        </p:nvGraphicFramePr>
        <p:xfrm>
          <a:off x="1488000" y="2382600"/>
          <a:ext cx="2890838" cy="4114800"/>
        </p:xfrm>
        <a:graphic>
          <a:graphicData uri="http://schemas.openxmlformats.org/presentationml/2006/ole">
            <p:oleObj spid="_x0000_s5123" name="剪辑" r:id="rId3" imgW="3848100" imgH="5478463" progId="">
              <p:embed/>
            </p:oleObj>
          </a:graphicData>
        </a:graphic>
      </p:graphicFrame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156AEAD8-E31E-4EC5-8F5A-44B1EEA0D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200" y="1773000"/>
            <a:ext cx="2514600" cy="1143000"/>
          </a:xfrm>
          <a:prstGeom prst="wedgeEllipseCallout">
            <a:avLst>
              <a:gd name="adj1" fmla="val -75000"/>
              <a:gd name="adj2" fmla="val 51389"/>
            </a:avLst>
          </a:prstGeom>
          <a:solidFill>
            <a:srgbClr val="FFCC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9" name="Text Box 7">
            <a:extLst>
              <a:ext uri="{FF2B5EF4-FFF2-40B4-BE49-F238E27FC236}">
                <a16:creationId xmlns="" xmlns:a16="http://schemas.microsoft.com/office/drawing/2014/main" id="{A9D6B1E3-63AB-4AAA-89AA-1B89F99FC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125" y="21159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Headache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226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A5662E7-55C2-474C-974C-38C5ADD0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Rule base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5E39655-785B-4D30-A215-455B49F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831C62B-3460-4EAA-A5A4-3F4DB75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B60916D-F96F-42D8-8C2C-31F1B050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98B03265-460F-4CDC-84F8-4260228B2904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364126"/>
            <a:ext cx="89154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流鼻涕’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头晕’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ea typeface="宋体" panose="02010600030101010101" pitchFamily="2" charset="-122"/>
              </a:rPr>
              <a:t>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病’=‘感冒刚起’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鼻塞’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浑身无力’,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病’=‘感冒’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发烧’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头晕’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扁桃体肿’,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病’=‘严重感冒’</a:t>
            </a:r>
            <a:endParaRPr lang="zh-CN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90670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8F14D54-D66C-4B33-B412-2785099B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78AF7C3-3AB0-4C4A-A79D-FF04F78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3A25EF5-3594-4246-9942-E61A5FA4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1D23349-EC41-46F2-BC4C-1E6909ACD951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981000"/>
            <a:ext cx="8915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 i="1" dirty="0">
                <a:ea typeface="宋体" panose="02010600030101010101" pitchFamily="2" charset="-122"/>
              </a:rPr>
              <a:t>/*----------------- 感冒   处方----------------*/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感冒刚起’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处方’=‘服用速效伤风胶囊，日服三次，每次一颗。’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一般感冒’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处方’=‘服用感冒通，日服三次，每次三颗。’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严重感冒’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处方’=‘注射青霉素，日注射两次，每次80万单位。’</a:t>
            </a:r>
          </a:p>
        </p:txBody>
      </p:sp>
    </p:spTree>
    <p:extLst>
      <p:ext uri="{BB962C8B-B14F-4D97-AF65-F5344CB8AC3E}">
        <p14:creationId xmlns="" xmlns:p14="http://schemas.microsoft.com/office/powerpoint/2010/main" val="32645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9CC9F1F-4940-430F-AF8A-A948879B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6094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1. </a:t>
            </a:r>
            <a:r>
              <a:rPr lang="en-US" altLang="ko-KR" dirty="0"/>
              <a:t>Forward reason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20F0605-6E81-4917-B5D0-F53D5FC2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7D2A504-5D8D-4E67-B1BA-D82841E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FCDD6FF-E5AE-46B3-ACA3-42A36D5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6" name="Group 2">
            <a:extLst>
              <a:ext uri="{FF2B5EF4-FFF2-40B4-BE49-F238E27FC236}">
                <a16:creationId xmlns="" xmlns:a16="http://schemas.microsoft.com/office/drawing/2014/main" id="{44F6AD04-55C1-471E-AEED-676F62A2B3D7}"/>
              </a:ext>
            </a:extLst>
          </p:cNvPr>
          <p:cNvGrpSpPr>
            <a:grpSpLocks/>
          </p:cNvGrpSpPr>
          <p:nvPr/>
        </p:nvGrpSpPr>
        <p:grpSpPr bwMode="auto">
          <a:xfrm>
            <a:off x="1532700" y="644345"/>
            <a:ext cx="8640000" cy="6248400"/>
            <a:chOff x="288" y="144"/>
            <a:chExt cx="5136" cy="3936"/>
          </a:xfrm>
        </p:grpSpPr>
        <p:sp>
          <p:nvSpPr>
            <p:cNvPr id="7" name="AutoShape 3">
              <a:extLst>
                <a:ext uri="{FF2B5EF4-FFF2-40B4-BE49-F238E27FC236}">
                  <a16:creationId xmlns="" xmlns:a16="http://schemas.microsoft.com/office/drawing/2014/main" id="{3449B3F4-5718-4293-BF48-311F9409B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776"/>
              <a:ext cx="672" cy="288"/>
            </a:xfrm>
            <a:prstGeom prst="cloudCallout">
              <a:avLst>
                <a:gd name="adj1" fmla="val 60713"/>
                <a:gd name="adj2" fmla="val 59375"/>
              </a:avLst>
            </a:prstGeom>
            <a:solidFill>
              <a:srgbClr val="00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Group 4">
              <a:extLst>
                <a:ext uri="{FF2B5EF4-FFF2-40B4-BE49-F238E27FC236}">
                  <a16:creationId xmlns="" xmlns:a16="http://schemas.microsoft.com/office/drawing/2014/main" id="{D4E19FAC-3B43-4721-BA6E-C845544D7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44"/>
              <a:ext cx="3120" cy="1245"/>
              <a:chOff x="2400" y="576"/>
              <a:chExt cx="3120" cy="1245"/>
            </a:xfrm>
          </p:grpSpPr>
          <p:sp>
            <p:nvSpPr>
              <p:cNvPr id="26" name="Text Box 5">
                <a:extLst>
                  <a:ext uri="{FF2B5EF4-FFF2-40B4-BE49-F238E27FC236}">
                    <a16:creationId xmlns="" xmlns:a16="http://schemas.microsoft.com/office/drawing/2014/main" id="{96FA9079-B1BC-436C-8025-1B30B82BC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584"/>
                <a:ext cx="1920" cy="2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Human-computer interface</a:t>
                </a:r>
                <a:endParaRPr lang="zh-CN" altLang="en-US" sz="1800" b="1">
                  <a:solidFill>
                    <a:schemeClr val="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Oval 6">
                <a:extLst>
                  <a:ext uri="{FF2B5EF4-FFF2-40B4-BE49-F238E27FC236}">
                    <a16:creationId xmlns="" xmlns:a16="http://schemas.microsoft.com/office/drawing/2014/main" id="{32D44435-67FC-4C38-97BB-A5FF5E547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672"/>
                <a:ext cx="1296" cy="62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Text Box 7">
                <a:extLst>
                  <a:ext uri="{FF2B5EF4-FFF2-40B4-BE49-F238E27FC236}">
                    <a16:creationId xmlns="" xmlns:a16="http://schemas.microsoft.com/office/drawing/2014/main" id="{405D7022-0253-4451-98A0-7BC8A22B20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768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</a:t>
                </a:r>
              </a:p>
            </p:txBody>
          </p:sp>
          <p:sp>
            <p:nvSpPr>
              <p:cNvPr id="29" name="AutoShape 8">
                <a:extLst>
                  <a:ext uri="{FF2B5EF4-FFF2-40B4-BE49-F238E27FC236}">
                    <a16:creationId xmlns="" xmlns:a16="http://schemas.microsoft.com/office/drawing/2014/main" id="{E277A929-B392-4CDA-B852-E09A9B935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296"/>
                <a:ext cx="192" cy="288"/>
              </a:xfrm>
              <a:prstGeom prst="downArrow">
                <a:avLst>
                  <a:gd name="adj1" fmla="val 50000"/>
                  <a:gd name="adj2" fmla="val 375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AutoShape 9">
                <a:extLst>
                  <a:ext uri="{FF2B5EF4-FFF2-40B4-BE49-F238E27FC236}">
                    <a16:creationId xmlns="" xmlns:a16="http://schemas.microsoft.com/office/drawing/2014/main" id="{E1D653EB-8FAC-4DAF-9376-5F9D38F0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576"/>
                <a:ext cx="1488" cy="672"/>
              </a:xfrm>
              <a:prstGeom prst="roundRect">
                <a:avLst>
                  <a:gd name="adj" fmla="val 16667"/>
                </a:avLst>
              </a:prstGeom>
              <a:solidFill>
                <a:srgbClr val="FF00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Text Box 10">
                <a:extLst>
                  <a:ext uri="{FF2B5EF4-FFF2-40B4-BE49-F238E27FC236}">
                    <a16:creationId xmlns="" xmlns:a16="http://schemas.microsoft.com/office/drawing/2014/main" id="{FCA37F3B-580E-44C9-BB86-C28A58D0F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672"/>
                <a:ext cx="15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服用感冒通，日服三次，每次三颗</a:t>
                </a:r>
              </a:p>
            </p:txBody>
          </p:sp>
          <p:sp>
            <p:nvSpPr>
              <p:cNvPr id="32" name="AutoShape 11">
                <a:extLst>
                  <a:ext uri="{FF2B5EF4-FFF2-40B4-BE49-F238E27FC236}">
                    <a16:creationId xmlns="" xmlns:a16="http://schemas.microsoft.com/office/drawing/2014/main" id="{A094973F-9261-4423-A522-CCDC79B6E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92" cy="336"/>
              </a:xfrm>
              <a:prstGeom prst="upArrow">
                <a:avLst>
                  <a:gd name="adj1" fmla="val 50000"/>
                  <a:gd name="adj2" fmla="val 4375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F6E6D602-FA51-4D56-9F36-F2B173DA5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168"/>
              <a:ext cx="1104" cy="72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 Box 13">
              <a:extLst>
                <a:ext uri="{FF2B5EF4-FFF2-40B4-BE49-F238E27FC236}">
                  <a16:creationId xmlns="" xmlns:a16="http://schemas.microsoft.com/office/drawing/2014/main" id="{94368AFA-5FC4-4794-A186-26A699BE5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408"/>
              <a:ext cx="816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Inference</a:t>
              </a:r>
            </a:p>
            <a:p>
              <a:pPr algn="ctr"/>
              <a:r>
                <a:rPr lang="en-US" altLang="zh-CN" sz="21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engine</a:t>
              </a:r>
              <a:endParaRPr lang="zh-CN" altLang="en-US" sz="21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" name="Group 14">
              <a:extLst>
                <a:ext uri="{FF2B5EF4-FFF2-40B4-BE49-F238E27FC236}">
                  <a16:creationId xmlns="" xmlns:a16="http://schemas.microsoft.com/office/drawing/2014/main" id="{3E9B4F50-41F2-4989-A696-B986039F9D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1632"/>
              <a:ext cx="2448" cy="1056"/>
              <a:chOff x="3312" y="1632"/>
              <a:chExt cx="2448" cy="1056"/>
            </a:xfrm>
          </p:grpSpPr>
          <p:sp>
            <p:nvSpPr>
              <p:cNvPr id="24" name="AutoShape 15">
                <a:extLst>
                  <a:ext uri="{FF2B5EF4-FFF2-40B4-BE49-F238E27FC236}">
                    <a16:creationId xmlns="" xmlns:a16="http://schemas.microsoft.com/office/drawing/2014/main" id="{79D7556A-0BD1-474F-BB95-7C645041F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2304" cy="1056"/>
              </a:xfrm>
              <a:prstGeom prst="can">
                <a:avLst>
                  <a:gd name="adj" fmla="val 25000"/>
                </a:avLst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Text Box 16">
                <a:extLst>
                  <a:ext uri="{FF2B5EF4-FFF2-40B4-BE49-F238E27FC236}">
                    <a16:creationId xmlns="" xmlns:a16="http://schemas.microsoft.com/office/drawing/2014/main" id="{8ABAB397-1A0F-413D-A70E-5C1DB22A47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400" cy="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   一般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感冒</a:t>
                </a:r>
                <a:r>
                  <a: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服用感冒通，日服三次，每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次三颗</a:t>
                </a:r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="" xmlns:a16="http://schemas.microsoft.com/office/drawing/2014/main" id="{161F15CA-0473-4D10-B640-461798379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736"/>
              <a:ext cx="3216" cy="1344"/>
              <a:chOff x="384" y="2976"/>
              <a:chExt cx="3216" cy="1344"/>
            </a:xfrm>
          </p:grpSpPr>
          <p:sp>
            <p:nvSpPr>
              <p:cNvPr id="20" name="AutoShape 18">
                <a:extLst>
                  <a:ext uri="{FF2B5EF4-FFF2-40B4-BE49-F238E27FC236}">
                    <a16:creationId xmlns="" xmlns:a16="http://schemas.microsoft.com/office/drawing/2014/main" id="{D1C6FB74-CC27-41E9-8DAB-9023FB367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976"/>
                <a:ext cx="2832" cy="1344"/>
              </a:xfrm>
              <a:prstGeom prst="can">
                <a:avLst>
                  <a:gd name="adj" fmla="val 25000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1" name="Group 19">
                <a:extLst>
                  <a:ext uri="{FF2B5EF4-FFF2-40B4-BE49-F238E27FC236}">
                    <a16:creationId xmlns="" xmlns:a16="http://schemas.microsoft.com/office/drawing/2014/main" id="{7229904D-9917-46B4-88B9-8B8826841D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3024"/>
                <a:ext cx="3072" cy="1174"/>
                <a:chOff x="528" y="3024"/>
                <a:chExt cx="3072" cy="1174"/>
              </a:xfrm>
            </p:grpSpPr>
            <p:sp>
              <p:nvSpPr>
                <p:cNvPr id="22" name="Text Box 20">
                  <a:extLst>
                    <a:ext uri="{FF2B5EF4-FFF2-40B4-BE49-F238E27FC236}">
                      <a16:creationId xmlns="" xmlns:a16="http://schemas.microsoft.com/office/drawing/2014/main" id="{A02FEC52-8520-4211-8709-FE638CDBCC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8" y="3024"/>
                  <a:ext cx="307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If 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病位’=‘头部’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鼻塞’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浑身无力’</a:t>
                  </a:r>
                </a:p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20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Then ‘</a:t>
                  </a:r>
                  <a:r>
                    <a:rPr lang="zh-CN" altLang="en-US" sz="20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病’=‘感冒’</a:t>
                  </a:r>
                </a:p>
              </p:txBody>
            </p:sp>
            <p:sp>
              <p:nvSpPr>
                <p:cNvPr id="23" name="Text Box 21">
                  <a:extLst>
                    <a:ext uri="{FF2B5EF4-FFF2-40B4-BE49-F238E27FC236}">
                      <a16:creationId xmlns="" xmlns:a16="http://schemas.microsoft.com/office/drawing/2014/main" id="{A289EFBD-A26F-41A5-AF9F-CC846F63E4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8" y="3552"/>
                  <a:ext cx="2688" cy="6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If 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病位’=‘头部’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一般感冒’</a:t>
                  </a:r>
                </a:p>
                <a:p>
                  <a:pPr eaLnBrk="1" hangingPunct="1">
                    <a:spcBef>
                      <a:spcPct val="40000"/>
                    </a:spcBef>
                  </a:pP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Then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处方’=‘服用感冒通，日服三次，每次三颗。’</a:t>
                  </a:r>
                </a:p>
              </p:txBody>
            </p:sp>
          </p:grpSp>
        </p:grpSp>
        <p:sp>
          <p:nvSpPr>
            <p:cNvPr id="13" name="AutoShape 22">
              <a:extLst>
                <a:ext uri="{FF2B5EF4-FFF2-40B4-BE49-F238E27FC236}">
                  <a16:creationId xmlns="" xmlns:a16="http://schemas.microsoft.com/office/drawing/2014/main" id="{D7BCC580-9D1C-4D50-A015-6CDE5894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392"/>
              <a:ext cx="144" cy="240"/>
            </a:xfrm>
            <a:prstGeom prst="upArrow">
              <a:avLst>
                <a:gd name="adj1" fmla="val 50000"/>
                <a:gd name="adj2" fmla="val 4166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AutoShape 23">
              <a:extLst>
                <a:ext uri="{FF2B5EF4-FFF2-40B4-BE49-F238E27FC236}">
                  <a16:creationId xmlns="" xmlns:a16="http://schemas.microsoft.com/office/drawing/2014/main" id="{91B06C9E-8B2D-48D1-AD43-92EAF4A41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AutoShape 24">
              <a:extLst>
                <a:ext uri="{FF2B5EF4-FFF2-40B4-BE49-F238E27FC236}">
                  <a16:creationId xmlns="" xmlns:a16="http://schemas.microsoft.com/office/drawing/2014/main" id="{8B67DB30-188A-4FD3-9B6C-2175F8956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736"/>
              <a:ext cx="288" cy="432"/>
            </a:xfrm>
            <a:prstGeom prst="upDownArrow">
              <a:avLst>
                <a:gd name="adj1" fmla="val 50000"/>
                <a:gd name="adj2" fmla="val 3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AutoShape 25">
              <a:extLst>
                <a:ext uri="{FF2B5EF4-FFF2-40B4-BE49-F238E27FC236}">
                  <a16:creationId xmlns="" xmlns:a16="http://schemas.microsoft.com/office/drawing/2014/main" id="{2CF5873A-27BF-40F5-A7FA-3D7B4E818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672" cy="288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26">
              <a:extLst>
                <a:ext uri="{FF2B5EF4-FFF2-40B4-BE49-F238E27FC236}">
                  <a16:creationId xmlns="" xmlns:a16="http://schemas.microsoft.com/office/drawing/2014/main" id="{90706881-2043-4AB3-BA93-D0B94854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776"/>
              <a:ext cx="1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DB</a:t>
              </a:r>
            </a:p>
          </p:txBody>
        </p:sp>
        <p:sp>
          <p:nvSpPr>
            <p:cNvPr id="18" name="AutoShape 27">
              <a:extLst>
                <a:ext uri="{FF2B5EF4-FFF2-40B4-BE49-F238E27FC236}">
                  <a16:creationId xmlns="" xmlns:a16="http://schemas.microsoft.com/office/drawing/2014/main" id="{AAD42C0F-A49C-41C1-8DC1-23DFEC094A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96" y="1992"/>
              <a:ext cx="384" cy="816"/>
            </a:xfrm>
            <a:prstGeom prst="wedgeEllipseCallout">
              <a:avLst>
                <a:gd name="adj1" fmla="val -75782"/>
                <a:gd name="adj2" fmla="val 56491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28">
              <a:extLst>
                <a:ext uri="{FF2B5EF4-FFF2-40B4-BE49-F238E27FC236}">
                  <a16:creationId xmlns="" xmlns:a16="http://schemas.microsoft.com/office/drawing/2014/main" id="{09A5C578-836D-48AD-9231-AF34EFE54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5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KB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9796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792998-C1F7-4795-ADB2-71D64AD9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2. </a:t>
            </a:r>
            <a:r>
              <a:rPr lang="en-US" altLang="zh-CN" dirty="0"/>
              <a:t>Explanation  subsystem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273BC78-B7C9-4A98-94A2-B83AC64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D3ED705-0A8C-4B1E-95C1-06C847F0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58D2C17-CF8B-4FA1-B5A3-63B036C6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6" name="Group 2">
            <a:extLst>
              <a:ext uri="{FF2B5EF4-FFF2-40B4-BE49-F238E27FC236}">
                <a16:creationId xmlns="" xmlns:a16="http://schemas.microsoft.com/office/drawing/2014/main" id="{50666BF9-887B-4E08-B7A7-3845E0215356}"/>
              </a:ext>
            </a:extLst>
          </p:cNvPr>
          <p:cNvGrpSpPr>
            <a:grpSpLocks/>
          </p:cNvGrpSpPr>
          <p:nvPr/>
        </p:nvGrpSpPr>
        <p:grpSpPr bwMode="auto">
          <a:xfrm>
            <a:off x="480000" y="947324"/>
            <a:ext cx="9432000" cy="5867400"/>
            <a:chOff x="144" y="624"/>
            <a:chExt cx="5616" cy="3696"/>
          </a:xfrm>
        </p:grpSpPr>
        <p:sp>
          <p:nvSpPr>
            <p:cNvPr id="7" name="AutoShape 3">
              <a:extLst>
                <a:ext uri="{FF2B5EF4-FFF2-40B4-BE49-F238E27FC236}">
                  <a16:creationId xmlns="" xmlns:a16="http://schemas.microsoft.com/office/drawing/2014/main" id="{08DEC59F-DFDC-46AD-B0B2-32431EBD1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08"/>
              <a:ext cx="3360" cy="528"/>
            </a:xfrm>
            <a:prstGeom prst="wedgeRoundRectCallout">
              <a:avLst>
                <a:gd name="adj1" fmla="val -43125"/>
                <a:gd name="adj2" fmla="val 85986"/>
                <a:gd name="adj3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="" xmlns:a16="http://schemas.microsoft.com/office/drawing/2014/main" id="{8161B080-B26E-413F-B5D7-51E61815E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056"/>
              <a:ext cx="34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您说“头部”、“鼻塞”、“浑身无力”，由规则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A，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您是“ 一般感冒”；又由规则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您需服用感冒通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</a:p>
          </p:txBody>
        </p:sp>
        <p:sp>
          <p:nvSpPr>
            <p:cNvPr id="9" name="AutoShape 5">
              <a:extLst>
                <a:ext uri="{FF2B5EF4-FFF2-40B4-BE49-F238E27FC236}">
                  <a16:creationId xmlns="" xmlns:a16="http://schemas.microsoft.com/office/drawing/2014/main" id="{C7EEDF5E-1A78-4120-956E-7D4DF1CBA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24"/>
              <a:ext cx="2640" cy="384"/>
            </a:xfrm>
            <a:prstGeom prst="cloudCallout">
              <a:avLst>
                <a:gd name="adj1" fmla="val 190"/>
                <a:gd name="adj2" fmla="val 22291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="" xmlns:a16="http://schemas.microsoft.com/office/drawing/2014/main" id="{F1676BD0-E2A6-4CF9-BB79-87F2781F1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728"/>
              <a:ext cx="1920" cy="2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Interface</a:t>
              </a:r>
            </a:p>
          </p:txBody>
        </p:sp>
        <p:grpSp>
          <p:nvGrpSpPr>
            <p:cNvPr id="11" name="Group 7">
              <a:extLst>
                <a:ext uri="{FF2B5EF4-FFF2-40B4-BE49-F238E27FC236}">
                  <a16:creationId xmlns="" xmlns:a16="http://schemas.microsoft.com/office/drawing/2014/main" id="{7C403D61-6EE3-4865-A4BF-63A7B764E6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1968"/>
              <a:ext cx="2448" cy="1056"/>
              <a:chOff x="3312" y="1632"/>
              <a:chExt cx="2448" cy="1056"/>
            </a:xfrm>
          </p:grpSpPr>
          <p:sp>
            <p:nvSpPr>
              <p:cNvPr id="20" name="AutoShape 8">
                <a:extLst>
                  <a:ext uri="{FF2B5EF4-FFF2-40B4-BE49-F238E27FC236}">
                    <a16:creationId xmlns="" xmlns:a16="http://schemas.microsoft.com/office/drawing/2014/main" id="{5DDDA13E-AA9C-480D-8414-6F7614C4C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2304" cy="1056"/>
              </a:xfrm>
              <a:prstGeom prst="can">
                <a:avLst>
                  <a:gd name="adj" fmla="val 25000"/>
                </a:avLst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" name="Text Box 9">
                <a:extLst>
                  <a:ext uri="{FF2B5EF4-FFF2-40B4-BE49-F238E27FC236}">
                    <a16:creationId xmlns="" xmlns:a16="http://schemas.microsoft.com/office/drawing/2014/main" id="{DB0590F0-AB79-4EB5-B058-AB89DE107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400" cy="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   一般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感冒, 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每次三颗</a:t>
                </a:r>
              </a:p>
            </p:txBody>
          </p:sp>
        </p:grpSp>
        <p:sp>
          <p:nvSpPr>
            <p:cNvPr id="12" name="AutoShape 10">
              <a:extLst>
                <a:ext uri="{FF2B5EF4-FFF2-40B4-BE49-F238E27FC236}">
                  <a16:creationId xmlns="" xmlns:a16="http://schemas.microsoft.com/office/drawing/2014/main" id="{334E31EA-7933-410F-BF81-1DDDA5FD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976"/>
              <a:ext cx="2880" cy="1344"/>
            </a:xfrm>
            <a:prstGeom prst="can">
              <a:avLst>
                <a:gd name="adj" fmla="val 25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Text Box 11">
              <a:extLst>
                <a:ext uri="{FF2B5EF4-FFF2-40B4-BE49-F238E27FC236}">
                  <a16:creationId xmlns="" xmlns:a16="http://schemas.microsoft.com/office/drawing/2014/main" id="{278C7920-E378-4368-9194-7FBACB411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06"/>
              <a:ext cx="2971" cy="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40000"/>
                </a:spcBef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A.  If 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病位’=‘头部’</a:t>
              </a: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鼻塞’</a:t>
              </a: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浑身无力’</a:t>
              </a:r>
            </a:p>
            <a:p>
              <a:pPr eaLnBrk="1" hangingPunct="1">
                <a:spcBef>
                  <a:spcPct val="4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Then ‘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病’=‘感冒’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="" xmlns:a16="http://schemas.microsoft.com/office/drawing/2014/main" id="{CED6F819-8087-4CFE-A777-BA3114C7D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545"/>
              <a:ext cx="2600" cy="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40000"/>
                </a:spcBef>
              </a:pP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B.  If 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病位’=‘头部’</a:t>
              </a: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一般感冒’</a:t>
              </a:r>
            </a:p>
            <a:p>
              <a:pPr eaLnBrk="1" hangingPunct="1">
                <a:spcBef>
                  <a:spcPct val="4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Then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处方’=‘服用感冒通，日服三次，每次三颗。’</a:t>
              </a:r>
            </a:p>
          </p:txBody>
        </p:sp>
        <p:sp>
          <p:nvSpPr>
            <p:cNvPr id="15" name="Text Box 13">
              <a:extLst>
                <a:ext uri="{FF2B5EF4-FFF2-40B4-BE49-F238E27FC236}">
                  <a16:creationId xmlns="" xmlns:a16="http://schemas.microsoft.com/office/drawing/2014/main" id="{B95F3A6D-5259-403A-B578-1299CDDB1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400"/>
              <a:ext cx="1344" cy="256"/>
            </a:xfrm>
            <a:prstGeom prst="rect">
              <a:avLst/>
            </a:prstGeom>
            <a:solidFill>
              <a:srgbClr val="99FF33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解释模块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="" xmlns:a16="http://schemas.microsoft.com/office/drawing/2014/main" id="{36B1551C-2654-43A9-A4C9-A61FB39FF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688"/>
              <a:ext cx="192" cy="288"/>
            </a:xfrm>
            <a:prstGeom prst="up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AutoShape 15">
              <a:extLst>
                <a:ext uri="{FF2B5EF4-FFF2-40B4-BE49-F238E27FC236}">
                  <a16:creationId xmlns="" xmlns:a16="http://schemas.microsoft.com/office/drawing/2014/main" id="{10A666D8-5F9D-4A85-B946-7C4E18ED0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448"/>
              <a:ext cx="480" cy="144"/>
            </a:xfrm>
            <a:prstGeom prst="leftArrow">
              <a:avLst>
                <a:gd name="adj1" fmla="val 50000"/>
                <a:gd name="adj2" fmla="val 83333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6">
              <a:extLst>
                <a:ext uri="{FF2B5EF4-FFF2-40B4-BE49-F238E27FC236}">
                  <a16:creationId xmlns="" xmlns:a16="http://schemas.microsoft.com/office/drawing/2014/main" id="{433D84D7-9497-4241-A4F8-E1401BC2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72"/>
              <a:ext cx="24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HOW？(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你是如何得出结论的）</a:t>
              </a:r>
            </a:p>
          </p:txBody>
        </p:sp>
        <p:sp>
          <p:nvSpPr>
            <p:cNvPr id="19" name="AutoShape 17">
              <a:extLst>
                <a:ext uri="{FF2B5EF4-FFF2-40B4-BE49-F238E27FC236}">
                  <a16:creationId xmlns="" xmlns:a16="http://schemas.microsoft.com/office/drawing/2014/main" id="{8E78A0A8-BF54-4C7D-B8BF-D707D1639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016"/>
              <a:ext cx="192" cy="288"/>
            </a:xfrm>
            <a:prstGeom prst="upArrow">
              <a:avLst>
                <a:gd name="adj1" fmla="val 50000"/>
                <a:gd name="adj2" fmla="val 375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04925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05A0CF-3FE7-409D-AA98-3F75519F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、Where </a:t>
            </a:r>
            <a:r>
              <a:rPr lang="en-US" altLang="zh-CN" dirty="0"/>
              <a:t>do the rules come from 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3C713E5-F552-4E7F-B25D-56951A87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5E550C3-7287-44FD-9B75-8E422AE4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0A7184A-BE15-4D34-AC0D-7086342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40B8792C-AC67-4CB4-8DC3-7E9D0AE0BF20}"/>
              </a:ext>
            </a:extLst>
          </p:cNvPr>
          <p:cNvSpPr txBox="1">
            <a:spLocks noChangeArrowheads="1"/>
          </p:cNvSpPr>
          <p:nvPr/>
        </p:nvSpPr>
        <p:spPr>
          <a:xfrm>
            <a:off x="1409700" y="1554626"/>
            <a:ext cx="8763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>
                <a:ea typeface="宋体" panose="02010600030101010101" pitchFamily="2" charset="-122"/>
              </a:rPr>
              <a:t> Manual Knowledge Acquisition</a:t>
            </a:r>
          </a:p>
          <a:p>
            <a:endParaRPr lang="en-US" altLang="zh-CN" sz="4400">
              <a:ea typeface="宋体" panose="02010600030101010101" pitchFamily="2" charset="-122"/>
            </a:endParaRPr>
          </a:p>
          <a:p>
            <a:r>
              <a:rPr lang="en-US" altLang="zh-CN" sz="4400">
                <a:ea typeface="宋体" panose="02010600030101010101" pitchFamily="2" charset="-122"/>
              </a:rPr>
              <a:t> Automated Knowledge Acquisition</a:t>
            </a:r>
            <a:endParaRPr lang="en-US" altLang="zh-CN" sz="6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183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AF20B91-1543-4E2D-AB30-F933D7F8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46213C8-31BD-4055-8778-CA8F787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61CDD5A-01E4-48F4-84C8-5882F471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4BD9E0D-79EB-4C60-8EFC-FE87C394F4F8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333000"/>
            <a:ext cx="87630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FF0000"/>
                </a:solidFill>
                <a:ea typeface="宋体" panose="02010600030101010101" pitchFamily="2" charset="-122"/>
              </a:rPr>
              <a:t>Manual Knowledge Acquisition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interview experts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expert describes the rules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process of translating expert knowledge into a formal representation is also known as knowledge engineering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this is notoriously difficult</a:t>
            </a:r>
          </a:p>
          <a:p>
            <a:pPr lvl="2"/>
            <a:r>
              <a:rPr lang="en-US" altLang="zh-CN" sz="3200" dirty="0">
                <a:ea typeface="宋体" panose="02010600030101010101" pitchFamily="2" charset="-122"/>
              </a:rPr>
              <a:t>experts are often very poor at explicitly describing what they do</a:t>
            </a:r>
          </a:p>
          <a:p>
            <a:pPr lvl="2"/>
            <a:r>
              <a:rPr lang="en-US" altLang="zh-CN" sz="3200" dirty="0">
                <a:ea typeface="宋体" panose="02010600030101010101" pitchFamily="2" charset="-122"/>
              </a:rPr>
              <a:t>e.g., ask Michael Jordan how he plays basketball or ask Tiger Woods how he plays golf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0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183F9F5-87EE-4A6C-93D2-F093CF6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0E75C1C-2214-4F03-B909-32E2D655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AEF4F19-308F-4A18-BC34-ACB13E9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554F23F-7E48-44DA-8EDF-6E76522FF299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405000"/>
            <a:ext cx="8915400" cy="579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rgbClr val="FF0000"/>
                </a:solidFill>
                <a:ea typeface="宋体" panose="02010600030101010101" pitchFamily="2" charset="-122"/>
              </a:rPr>
              <a:t>Automated Knowledge Acquisition</a:t>
            </a:r>
          </a:p>
          <a:p>
            <a:pPr lvl="1"/>
            <a:r>
              <a:rPr lang="en-US" altLang="zh-CN" sz="4000" dirty="0">
                <a:ea typeface="宋体" panose="02010600030101010101" pitchFamily="2" charset="-122"/>
              </a:rPr>
              <a:t>derive rules automatically from formal specifications</a:t>
            </a:r>
          </a:p>
          <a:p>
            <a:pPr lvl="2"/>
            <a:r>
              <a:rPr lang="en-US" altLang="zh-CN" sz="4000" dirty="0">
                <a:ea typeface="宋体" panose="02010600030101010101" pitchFamily="2" charset="-122"/>
              </a:rPr>
              <a:t>e.g., by automatic analysis of solution manuals </a:t>
            </a:r>
          </a:p>
          <a:p>
            <a:pPr lvl="1"/>
            <a:r>
              <a:rPr lang="en-US" altLang="zh-CN" sz="4000" b="1" u="sng" dirty="0">
                <a:solidFill>
                  <a:srgbClr val="FF0000"/>
                </a:solidFill>
                <a:ea typeface="宋体" panose="02010600030101010101" pitchFamily="2" charset="-122"/>
              </a:rPr>
              <a:t>M</a:t>
            </a:r>
            <a:r>
              <a:rPr lang="en-US" altLang="zh-CN" sz="4000" b="1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achine </a:t>
            </a:r>
            <a:r>
              <a:rPr lang="en-US" altLang="zh-CN" sz="4000" b="1" u="sng" dirty="0">
                <a:solidFill>
                  <a:srgbClr val="FF0000"/>
                </a:solidFill>
                <a:ea typeface="宋体" panose="02010600030101010101" pitchFamily="2" charset="-122"/>
              </a:rPr>
              <a:t>learning</a:t>
            </a:r>
          </a:p>
          <a:p>
            <a:pPr lvl="2"/>
            <a:r>
              <a:rPr lang="en-US" altLang="zh-CN" sz="4000" dirty="0">
                <a:ea typeface="宋体" panose="02010600030101010101" pitchFamily="2" charset="-122"/>
              </a:rPr>
              <a:t>learn rules from data</a:t>
            </a:r>
            <a:endParaRPr lang="zh-CN" alt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15344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000" y="-99000"/>
            <a:ext cx="110880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Please ask as many questions as you can?</a:t>
            </a:r>
            <a:endParaRPr lang="zh-CN" altLang="en-US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4000" y="1381662"/>
            <a:ext cx="4032000" cy="435133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Frame1</a:t>
            </a:r>
          </a:p>
          <a:p>
            <a:pPr>
              <a:buNone/>
            </a:pPr>
            <a:r>
              <a:rPr lang="en-US" altLang="zh-CN" dirty="0" smtClean="0"/>
              <a:t>Zhangxin</a:t>
            </a:r>
          </a:p>
          <a:p>
            <a:pPr>
              <a:buNone/>
            </a:pPr>
            <a:r>
              <a:rPr lang="en-US" altLang="zh-CN" dirty="0" smtClean="0"/>
              <a:t>{</a:t>
            </a:r>
          </a:p>
          <a:p>
            <a:pPr>
              <a:buNone/>
            </a:pPr>
            <a:r>
              <a:rPr lang="en-US" altLang="zh-CN" dirty="0" smtClean="0"/>
              <a:t>Sex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Male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Date of </a:t>
            </a:r>
            <a:r>
              <a:rPr lang="en-US" altLang="zh-CN" dirty="0" smtClean="0"/>
              <a:t>birth: 2002-10-1</a:t>
            </a:r>
          </a:p>
          <a:p>
            <a:pPr>
              <a:buNone/>
            </a:pPr>
            <a:r>
              <a:rPr lang="en-US" altLang="zh-CN" dirty="0" smtClean="0"/>
              <a:t>Height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180cm</a:t>
            </a:r>
          </a:p>
          <a:p>
            <a:pPr>
              <a:buNone/>
            </a:pPr>
            <a:r>
              <a:rPr lang="en-US" altLang="zh-CN" dirty="0" smtClean="0"/>
              <a:t>Occupation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Teacher</a:t>
            </a:r>
          </a:p>
          <a:p>
            <a:pPr>
              <a:buNone/>
            </a:pPr>
            <a:r>
              <a:rPr lang="en-US" altLang="zh-CN" dirty="0" smtClean="0"/>
              <a:t>….</a:t>
            </a:r>
          </a:p>
          <a:p>
            <a:pPr>
              <a:buNone/>
            </a:pPr>
            <a:r>
              <a:rPr lang="en-US" altLang="zh-CN" dirty="0" smtClean="0"/>
              <a:t>}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pPr/>
              <a:t>2021/5/31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152000" y="1381662"/>
            <a:ext cx="38160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 smtClean="0"/>
              <a:t>Liming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Sex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Female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of birth: 2012-10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162cm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Occupation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lang="en-US" altLang="zh-CN" sz="2800" dirty="0" smtClean="0"/>
              <a:t>Student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040000" y="1341000"/>
            <a:ext cx="3960000" cy="4351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 smtClean="0">
                <a:solidFill>
                  <a:schemeClr val="tx1"/>
                </a:solidFill>
              </a:rPr>
              <a:t>W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angqiang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Sex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of birth: 1988-10-1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176cm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Occupation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lang="en-US" altLang="zh-CN" sz="2800" dirty="0" smtClean="0"/>
              <a:t>Engineer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00" y="189001"/>
            <a:ext cx="10515600" cy="1008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4. Turbo Prolog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9156" name="Picture 4" descr="图2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433" y="1125000"/>
            <a:ext cx="11760200" cy="54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4000" y="18900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4.1 Basic Syntax of Turbo Prolog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00" y="1485000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3200" b="1" dirty="0" smtClean="0">
                <a:solidFill>
                  <a:srgbClr val="09025E"/>
                </a:solidFill>
                <a:latin typeface="Times New Roman" pitchFamily="18" charset="0"/>
                <a:cs typeface="Times New Roman" pitchFamily="18" charset="0"/>
              </a:rPr>
              <a:t>constants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常量说明语句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   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/*    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注释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       */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domains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领域说明语句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database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数据库说明语句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predicates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谓词说明语句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3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clauses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子句语句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goal 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		    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目标语句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77000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domains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 	name,thing=symbol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0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predicates        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	  likes(name,thing)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	  friend(name,thing)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0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clauses         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	 likes(xiaofang,badminton).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	 likes(xiaoming,pingpong).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	 friend(X,xiaohua):-likes(X,pingpong).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                             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goal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 	friend(X,xiaohua),write(X," is xiaohua's friend.").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719667" y="1052513"/>
            <a:ext cx="11472333" cy="61214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3000" dirty="0"/>
              <a:t>  likes(bell,sports).</a:t>
            </a:r>
          </a:p>
          <a:p>
            <a:pPr>
              <a:lnSpc>
                <a:spcPct val="80000"/>
              </a:lnSpc>
            </a:pPr>
            <a:r>
              <a:rPr lang="en-US" altLang="zh-CN" sz="3000" dirty="0"/>
              <a:t>  likes(mary,music).</a:t>
            </a:r>
          </a:p>
          <a:p>
            <a:pPr>
              <a:lnSpc>
                <a:spcPct val="80000"/>
              </a:lnSpc>
            </a:pPr>
            <a:r>
              <a:rPr lang="en-US" altLang="zh-CN" sz="3000" dirty="0"/>
              <a:t>  likes(mary,sports).</a:t>
            </a:r>
          </a:p>
          <a:p>
            <a:pPr>
              <a:lnSpc>
                <a:spcPct val="80000"/>
              </a:lnSpc>
            </a:pPr>
            <a:r>
              <a:rPr lang="en-US" altLang="zh-CN" sz="3000" dirty="0"/>
              <a:t>  likes(jane,smith).</a:t>
            </a:r>
          </a:p>
          <a:p>
            <a:pPr>
              <a:lnSpc>
                <a:spcPct val="80000"/>
              </a:lnSpc>
            </a:pPr>
            <a:r>
              <a:rPr lang="en-US" altLang="zh-CN" sz="3000" dirty="0"/>
              <a:t>  friend(john,X):-likes(X,reading),likes(X,music).     </a:t>
            </a:r>
          </a:p>
          <a:p>
            <a:pPr>
              <a:lnSpc>
                <a:spcPct val="80000"/>
              </a:lnSpc>
            </a:pPr>
            <a:r>
              <a:rPr lang="en-US" altLang="zh-CN" sz="3000" dirty="0"/>
              <a:t>  friend(john,X):-likes(X,sports),likes(X,music).</a:t>
            </a:r>
          </a:p>
          <a:p>
            <a:pPr>
              <a:lnSpc>
                <a:spcPct val="80000"/>
              </a:lnSpc>
            </a:pPr>
            <a:r>
              <a:rPr lang="en-US" altLang="zh-CN" sz="3000" dirty="0"/>
              <a:t>  ?-friend(john,Y).</a:t>
            </a:r>
          </a:p>
          <a:p>
            <a:pPr>
              <a:lnSpc>
                <a:spcPct val="80000"/>
              </a:lnSpc>
            </a:pP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</a:rPr>
              <a:t>Goal</a:t>
            </a:r>
            <a:endParaRPr lang="zh-CN" altLang="en-US" sz="3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sz="3000" dirty="0"/>
              <a:t>             </a:t>
            </a:r>
            <a:r>
              <a:rPr lang="en-US" altLang="zh-CN" sz="3000" dirty="0"/>
              <a:t>friend(john,Y). </a:t>
            </a:r>
          </a:p>
          <a:p>
            <a:pPr>
              <a:lnSpc>
                <a:spcPct val="8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</a:rPr>
              <a:t>New goals</a:t>
            </a:r>
            <a:r>
              <a:rPr lang="zh-CN" altLang="en-US" sz="3000" dirty="0" smtClean="0"/>
              <a:t>  </a:t>
            </a:r>
            <a:endParaRPr lang="zh-CN" altLang="en-US" sz="3000" dirty="0"/>
          </a:p>
          <a:p>
            <a:pPr>
              <a:lnSpc>
                <a:spcPct val="80000"/>
              </a:lnSpc>
            </a:pPr>
            <a:r>
              <a:rPr lang="zh-CN" altLang="en-US" sz="3000" dirty="0"/>
              <a:t>             </a:t>
            </a:r>
            <a:r>
              <a:rPr lang="en-US" altLang="zh-CN" sz="3000" dirty="0"/>
              <a:t>likes(X,reading),likes(X,music). </a:t>
            </a:r>
          </a:p>
        </p:txBody>
      </p:sp>
      <p:sp>
        <p:nvSpPr>
          <p:cNvPr id="3" name="矩形 2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4.2 Examples of Turbo Prolog—Example 1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6" name="Picture 4" descr="2-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8001" y="157842"/>
            <a:ext cx="10815808" cy="6144535"/>
          </a:xfrm>
          <a:noFill/>
          <a:ln>
            <a:solidFill>
              <a:srgbClr val="FF0000"/>
            </a:solidFill>
          </a:ln>
        </p:spPr>
      </p:pic>
      <p:sp>
        <p:nvSpPr>
          <p:cNvPr id="100357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608734" y="6453188"/>
            <a:ext cx="1344084" cy="21590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41000"/>
            <a:ext cx="10515600" cy="483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dirty="0" smtClean="0"/>
              <a:t>Sum=x+y</a:t>
            </a:r>
            <a:endParaRPr lang="zh-CN" altLang="en-US" sz="26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dirty="0" smtClean="0">
                <a:solidFill>
                  <a:srgbClr val="FF0000"/>
                </a:solidFill>
              </a:rPr>
              <a:t>Program</a:t>
            </a:r>
            <a:r>
              <a:rPr lang="zh-CN" altLang="en-US" sz="2600" dirty="0" smtClean="0"/>
              <a:t>：</a:t>
            </a:r>
            <a:endParaRPr lang="zh-CN" altLang="en-US" sz="26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dirty="0"/>
              <a:t>goal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dirty="0"/>
              <a:t>  readint(X),                    /*</a:t>
            </a:r>
            <a:r>
              <a:rPr lang="zh-CN" altLang="en-US" sz="2600" b="1" dirty="0"/>
              <a:t>输入一个整数给</a:t>
            </a:r>
            <a:r>
              <a:rPr lang="en-US" altLang="zh-CN" sz="2600" b="1" dirty="0"/>
              <a:t>X*/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dirty="0"/>
              <a:t>  readint(Y),                    /*</a:t>
            </a:r>
            <a:r>
              <a:rPr lang="zh-CN" altLang="en-US" sz="2600" b="1" dirty="0"/>
              <a:t>输入一个整数给</a:t>
            </a:r>
            <a:r>
              <a:rPr lang="en-US" altLang="zh-CN" sz="2600" b="1" dirty="0"/>
              <a:t>Y*/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dirty="0"/>
              <a:t>  Z=X+Y,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dirty="0"/>
              <a:t>  write(X,"+",Y,"=",Z),nl.          /*</a:t>
            </a:r>
            <a:r>
              <a:rPr lang="zh-CN" altLang="en-US" sz="2600" b="1" dirty="0"/>
              <a:t>输出计算结果</a:t>
            </a:r>
            <a:r>
              <a:rPr lang="en-US" altLang="zh-CN" sz="2600" b="1" dirty="0"/>
              <a:t>Z*/</a:t>
            </a:r>
          </a:p>
        </p:txBody>
      </p:sp>
      <p:sp>
        <p:nvSpPr>
          <p:cNvPr id="5" name="矩形 4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4.2 Examples of Turbo Prolog—Example 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1327</Words>
  <Application>Microsoft Office PowerPoint</Application>
  <PresentationFormat>自定义</PresentationFormat>
  <Paragraphs>230</Paragraphs>
  <Slides>27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Office 主题</vt:lpstr>
      <vt:lpstr>1_OfficePLUS</vt:lpstr>
      <vt:lpstr>2_OfficePLUS</vt:lpstr>
      <vt:lpstr>剪辑</vt:lpstr>
      <vt:lpstr>Artificial Intelligence  Chapter 17. Knowledge-Based Systems </vt:lpstr>
      <vt:lpstr>幻灯片 2</vt:lpstr>
      <vt:lpstr>Please ask as many questions as you can?</vt:lpstr>
      <vt:lpstr>4. Turbo Prolog</vt:lpstr>
      <vt:lpstr>4.1 Basic Syntax of Turbo Prolog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5. Rule-Based Expert Systems </vt:lpstr>
      <vt:lpstr>幻灯片 14</vt:lpstr>
      <vt:lpstr>幻灯片 15</vt:lpstr>
      <vt:lpstr>幻灯片 16</vt:lpstr>
      <vt:lpstr>2、what is Rule-based expert system?</vt:lpstr>
      <vt:lpstr>3、Structure of Expert System</vt:lpstr>
      <vt:lpstr>幻灯片 19</vt:lpstr>
      <vt:lpstr>E.G 1:Expert system for Headache （感冒专家系统）</vt:lpstr>
      <vt:lpstr>Rule base</vt:lpstr>
      <vt:lpstr>幻灯片 22</vt:lpstr>
      <vt:lpstr>1. Forward reason  </vt:lpstr>
      <vt:lpstr>2. Explanation  subsystem </vt:lpstr>
      <vt:lpstr>4、Where do the rules come from ?</vt:lpstr>
      <vt:lpstr>幻灯片 26</vt:lpstr>
      <vt:lpstr>幻灯片 27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388</cp:revision>
  <dcterms:created xsi:type="dcterms:W3CDTF">2020-04-14T04:48:00Z</dcterms:created>
  <dcterms:modified xsi:type="dcterms:W3CDTF">2021-05-31T04:20:50Z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